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0" r:id="rId1"/>
  </p:sldMasterIdLst>
  <p:sldIdLst>
    <p:sldId id="256" r:id="rId2"/>
    <p:sldId id="257" r:id="rId3"/>
    <p:sldId id="258" r:id="rId4"/>
    <p:sldId id="259" r:id="rId5"/>
    <p:sldId id="261" r:id="rId6"/>
    <p:sldId id="262" r:id="rId7"/>
    <p:sldId id="263" r:id="rId8"/>
    <p:sldId id="291" r:id="rId9"/>
    <p:sldId id="293" r:id="rId10"/>
    <p:sldId id="264" r:id="rId11"/>
    <p:sldId id="29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3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80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636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996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77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665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718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948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49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119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57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12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45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193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46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62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823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1/31/2021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88115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www.google.com/url?sa=i&amp;url=https://www.tripadvisor.com/LocationPhotoDirectLink-g188671-d1188743-i46912525-Flanders_Fields_Battlefield_Daytours-Bruges_West_Flanders_Province.html&amp;psig=AOvVaw2dNlP7AeV7xy1CBw31xNjQ&amp;ust=1611869723851000&amp;source=images&amp;cd=vfe&amp;ved=0CA0QjhxqFwoTCNCegv6Ive4CFQAAAAAdAAAAABAJ" TargetMode="External"/><Relationship Id="rId4" Type="http://schemas.openxmlformats.org/officeDocument/2006/relationships/hyperlink" Target="https://www.tripadvisor.com/LocationPhotoDirectLink-g188671-d1188743-i46912525-Flanders_Fields_Battlefield_Daytours-Bruges_West_Flanders_Provinc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actsjustforkids.com/war-facts/world-war-1-facts-for-kids/battle-of-the-somme.html" TargetMode="External"/><Relationship Id="rId2" Type="http://schemas.openxmlformats.org/officeDocument/2006/relationships/hyperlink" Target="https://www.factsjustforkids.com/war-facts/world-war-1-facts-for-kids/battle-of-tannenberg.html" TargetMode="External"/><Relationship Id="rId1" Type="http://schemas.openxmlformats.org/officeDocument/2006/relationships/slideLayout" Target="../slideLayouts/slideLayout2.xml"/><Relationship Id="rId6" Type="http://schemas.openxmlformats.org/officeDocument/2006/relationships/hyperlink" Target="https://www.factsjustforkids.com/war-facts/world-war-1-facts-for-kids/battle-of-verdun.html"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iarchives.si.edu/blog/serpents-slugs-and-science-interesting-career-paul-bartsch" TargetMode="Externa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1332187"/>
          </a:xfrm>
        </p:spPr>
        <p:txBody>
          <a:bodyPr>
            <a:noAutofit/>
          </a:bodyPr>
          <a:lstStyle/>
          <a:p>
            <a:r>
              <a:rPr lang="en-GB" sz="9600" dirty="0"/>
              <a:t>World War 1</a:t>
            </a:r>
          </a:p>
        </p:txBody>
      </p:sp>
      <p:pic>
        <p:nvPicPr>
          <p:cNvPr id="4" name="Picture 3">
            <a:extLst>
              <a:ext uri="{FF2B5EF4-FFF2-40B4-BE49-F238E27FC236}">
                <a16:creationId xmlns:a16="http://schemas.microsoft.com/office/drawing/2014/main" id="{68F37BE3-ABD3-405D-B000-FAFC6FF31135}"/>
              </a:ext>
            </a:extLst>
          </p:cNvPr>
          <p:cNvPicPr>
            <a:picLocks noChangeAspect="1"/>
          </p:cNvPicPr>
          <p:nvPr/>
        </p:nvPicPr>
        <p:blipFill>
          <a:blip r:embed="rId2"/>
          <a:stretch>
            <a:fillRect/>
          </a:stretch>
        </p:blipFill>
        <p:spPr>
          <a:xfrm>
            <a:off x="965259" y="2264609"/>
            <a:ext cx="4286250" cy="4234873"/>
          </a:xfrm>
          <a:prstGeom prst="rect">
            <a:avLst/>
          </a:prstGeom>
        </p:spPr>
      </p:pic>
      <p:sp>
        <p:nvSpPr>
          <p:cNvPr id="7" name="TextBox 6">
            <a:extLst>
              <a:ext uri="{FF2B5EF4-FFF2-40B4-BE49-F238E27FC236}">
                <a16:creationId xmlns:a16="http://schemas.microsoft.com/office/drawing/2014/main" id="{85871C81-A500-4CF4-85DC-2793193368C2}"/>
              </a:ext>
            </a:extLst>
          </p:cNvPr>
          <p:cNvSpPr txBox="1"/>
          <p:nvPr/>
        </p:nvSpPr>
        <p:spPr>
          <a:xfrm>
            <a:off x="1317073" y="6114473"/>
            <a:ext cx="3867324" cy="369332"/>
          </a:xfrm>
          <a:prstGeom prst="rect">
            <a:avLst/>
          </a:prstGeom>
          <a:solidFill>
            <a:srgbClr val="FF0000"/>
          </a:solidFill>
        </p:spPr>
        <p:txBody>
          <a:bodyPr wrap="square" rtlCol="0">
            <a:spAutoFit/>
          </a:bodyPr>
          <a:lstStyle/>
          <a:p>
            <a:r>
              <a:rPr lang="en-GB" dirty="0"/>
              <a:t>By Jamie McParland</a:t>
            </a:r>
          </a:p>
        </p:txBody>
      </p:sp>
      <p:pic>
        <p:nvPicPr>
          <p:cNvPr id="1026" name="Picture 2" descr="Quiz: Do you know the Battles of the First World War? | World War I">
            <a:extLst>
              <a:ext uri="{FF2B5EF4-FFF2-40B4-BE49-F238E27FC236}">
                <a16:creationId xmlns:a16="http://schemas.microsoft.com/office/drawing/2014/main" id="{FB24B691-FBFD-4080-9E34-C2D7BAB39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26" y="2030625"/>
            <a:ext cx="4826289" cy="42685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4B3D44-A111-4D33-A927-89E2CAF1E50C}"/>
              </a:ext>
            </a:extLst>
          </p:cNvPr>
          <p:cNvSpPr txBox="1"/>
          <p:nvPr/>
        </p:nvSpPr>
        <p:spPr>
          <a:xfrm>
            <a:off x="1394691" y="3358732"/>
            <a:ext cx="3583709" cy="646331"/>
          </a:xfrm>
          <a:prstGeom prst="rect">
            <a:avLst/>
          </a:prstGeom>
          <a:noFill/>
        </p:spPr>
        <p:txBody>
          <a:bodyPr wrap="square" rtlCol="0">
            <a:spAutoFit/>
          </a:bodyPr>
          <a:lstStyle/>
          <a:p>
            <a:r>
              <a:rPr lang="en-GB" dirty="0">
                <a:highlight>
                  <a:srgbClr val="FF0000"/>
                </a:highlight>
              </a:rPr>
              <a:t>Primary 7 project St. Joseph’s </a:t>
            </a:r>
            <a:r>
              <a:rPr lang="en-GB" dirty="0" err="1">
                <a:highlight>
                  <a:srgbClr val="FF0000"/>
                </a:highlight>
              </a:rPr>
              <a:t>Meigh</a:t>
            </a:r>
            <a:endParaRPr lang="en-GB" dirty="0">
              <a:highlight>
                <a:srgbClr val="FF0000"/>
              </a:highlight>
            </a:endParaRPr>
          </a:p>
        </p:txBody>
      </p:sp>
    </p:spTree>
    <p:extLst>
      <p:ext uri="{BB962C8B-B14F-4D97-AF65-F5344CB8AC3E}">
        <p14:creationId xmlns:p14="http://schemas.microsoft.com/office/powerpoint/2010/main" val="159095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40" y="685800"/>
            <a:ext cx="8534400" cy="1507067"/>
          </a:xfrm>
        </p:spPr>
        <p:txBody>
          <a:bodyPr/>
          <a:lstStyle/>
          <a:p>
            <a:r>
              <a:rPr lang="en-GB" dirty="0"/>
              <a:t>The War is Over!!</a:t>
            </a:r>
          </a:p>
        </p:txBody>
      </p:sp>
      <p:sp>
        <p:nvSpPr>
          <p:cNvPr id="3" name="Content Placeholder 2"/>
          <p:cNvSpPr>
            <a:spLocks noGrp="1"/>
          </p:cNvSpPr>
          <p:nvPr>
            <p:ph idx="1"/>
          </p:nvPr>
        </p:nvSpPr>
        <p:spPr>
          <a:xfrm>
            <a:off x="482331" y="1393723"/>
            <a:ext cx="5715269" cy="1559201"/>
          </a:xfrm>
        </p:spPr>
        <p:txBody>
          <a:bodyPr>
            <a:noAutofit/>
          </a:bodyPr>
          <a:lstStyle/>
          <a:p>
            <a:r>
              <a:rPr lang="en-GB" dirty="0">
                <a:latin typeface="Comic Sans MS" panose="030F0702030302020204" pitchFamily="66" charset="0"/>
              </a:rPr>
              <a:t>Germany had formally surrendered on </a:t>
            </a:r>
            <a:r>
              <a:rPr lang="en-GB" b="1" dirty="0">
                <a:latin typeface="Comic Sans MS" panose="030F0702030302020204" pitchFamily="66" charset="0"/>
              </a:rPr>
              <a:t>November 11, 1918</a:t>
            </a:r>
            <a:r>
              <a:rPr lang="en-GB" dirty="0">
                <a:latin typeface="Comic Sans MS" panose="030F0702030302020204" pitchFamily="66" charset="0"/>
              </a:rPr>
              <a:t>, and all nations had agreed to stop fighting while the terms of peace were negotiated. On June 28, 1919, Germany and the Allied Nations (including Britain, France, Italy and Russia) signed the Treaty of Versailles, formally ending the war.</a:t>
            </a:r>
          </a:p>
          <a:p>
            <a:r>
              <a:rPr lang="en-GB" dirty="0">
                <a:latin typeface="Comic Sans MS" panose="030F0702030302020204" pitchFamily="66" charset="0"/>
              </a:rPr>
              <a:t>The Treaty of Versailles ended the state of war between Germany and the Allied Powers.</a:t>
            </a:r>
          </a:p>
          <a:p>
            <a:r>
              <a:rPr lang="en-GB" dirty="0">
                <a:latin typeface="Comic Sans MS" panose="030F0702030302020204" pitchFamily="66" charset="0"/>
              </a:rPr>
              <a:t>The </a:t>
            </a:r>
            <a:r>
              <a:rPr lang="en-GB" b="1" dirty="0">
                <a:latin typeface="Comic Sans MS" panose="030F0702030302020204" pitchFamily="66" charset="0"/>
              </a:rPr>
              <a:t>Treaty of Versailles</a:t>
            </a:r>
            <a:r>
              <a:rPr lang="en-GB" dirty="0">
                <a:latin typeface="Comic Sans MS" panose="030F0702030302020204" pitchFamily="66" charset="0"/>
              </a:rPr>
              <a:t> held Germany responsible for starting the war and imposed harsh penalties in terms of loss of territory, massive reparations payments and demilitarization</a:t>
            </a:r>
          </a:p>
        </p:txBody>
      </p:sp>
      <p:pic>
        <p:nvPicPr>
          <p:cNvPr id="1026" name="Picture 2" descr="World War 1 Ends - World War 1 - History for Kids">
            <a:extLst>
              <a:ext uri="{FF2B5EF4-FFF2-40B4-BE49-F238E27FC236}">
                <a16:creationId xmlns:a16="http://schemas.microsoft.com/office/drawing/2014/main" id="{FEFCBA53-ABC4-45DA-AFB7-DB93A21A8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689" y="3879908"/>
            <a:ext cx="3810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War I: is it right to blame the Treaty of Versailles for the rise of  Hitler?">
            <a:extLst>
              <a:ext uri="{FF2B5EF4-FFF2-40B4-BE49-F238E27FC236}">
                <a16:creationId xmlns:a16="http://schemas.microsoft.com/office/drawing/2014/main" id="{8F54029C-2181-4C98-B994-AAC1FE151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795" y="597471"/>
            <a:ext cx="6269470" cy="300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7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54" y="633789"/>
            <a:ext cx="4460773" cy="1507067"/>
          </a:xfrm>
        </p:spPr>
        <p:txBody>
          <a:bodyPr/>
          <a:lstStyle/>
          <a:p>
            <a:r>
              <a:rPr lang="en-GB" dirty="0"/>
              <a:t>Conclusion</a:t>
            </a:r>
          </a:p>
        </p:txBody>
      </p:sp>
      <p:sp>
        <p:nvSpPr>
          <p:cNvPr id="3" name="Content Placeholder 2"/>
          <p:cNvSpPr>
            <a:spLocks noGrp="1"/>
          </p:cNvSpPr>
          <p:nvPr>
            <p:ph idx="1"/>
          </p:nvPr>
        </p:nvSpPr>
        <p:spPr>
          <a:xfrm>
            <a:off x="961797" y="1686188"/>
            <a:ext cx="5011164" cy="4424326"/>
          </a:xfrm>
        </p:spPr>
        <p:txBody>
          <a:bodyPr>
            <a:normAutofit fontScale="40000" lnSpcReduction="20000"/>
          </a:bodyPr>
          <a:lstStyle/>
          <a:p>
            <a:endParaRPr lang="en-GB" sz="6400" dirty="0"/>
          </a:p>
          <a:p>
            <a:r>
              <a:rPr lang="en-GB" sz="6600" dirty="0"/>
              <a:t>World War I, also known as the Great War, began in 1914 after the assassination of Archduke Franz Ferdinand of Austria. ... By the time the war was over in 1918 and the Allied Powers claimed victory, more than 16 million people—soldiers and civilians alike—were dead.</a:t>
            </a:r>
          </a:p>
          <a:p>
            <a:endParaRPr lang="en-GB" dirty="0"/>
          </a:p>
        </p:txBody>
      </p:sp>
      <p:pic>
        <p:nvPicPr>
          <p:cNvPr id="5" name="Picture 2" descr="World War I - Kids | Britannica Kids | Homework Help">
            <a:extLst>
              <a:ext uri="{FF2B5EF4-FFF2-40B4-BE49-F238E27FC236}">
                <a16:creationId xmlns:a16="http://schemas.microsoft.com/office/drawing/2014/main" id="{BAC06FAC-2F51-40CF-95A4-236B492E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707" y="2538465"/>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8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27" y="872065"/>
            <a:ext cx="8534400" cy="1507067"/>
          </a:xfrm>
        </p:spPr>
        <p:txBody>
          <a:bodyPr/>
          <a:lstStyle/>
          <a:p>
            <a:r>
              <a:rPr lang="en-GB" dirty="0"/>
              <a:t>Contents</a:t>
            </a:r>
          </a:p>
        </p:txBody>
      </p:sp>
      <p:sp>
        <p:nvSpPr>
          <p:cNvPr id="3" name="Content Placeholder 2"/>
          <p:cNvSpPr>
            <a:spLocks noGrp="1"/>
          </p:cNvSpPr>
          <p:nvPr>
            <p:ph idx="1"/>
          </p:nvPr>
        </p:nvSpPr>
        <p:spPr>
          <a:xfrm>
            <a:off x="1043276" y="1625598"/>
            <a:ext cx="4124342" cy="3615267"/>
          </a:xfrm>
        </p:spPr>
        <p:txBody>
          <a:bodyPr/>
          <a:lstStyle/>
          <a:p>
            <a:r>
              <a:rPr lang="en-GB" dirty="0">
                <a:latin typeface="Comic Sans MS" panose="030F0702030302020204" pitchFamily="66" charset="0"/>
              </a:rPr>
              <a:t>Introduction</a:t>
            </a:r>
          </a:p>
          <a:p>
            <a:r>
              <a:rPr lang="en-GB" dirty="0">
                <a:latin typeface="Comic Sans MS" panose="030F0702030302020204" pitchFamily="66" charset="0"/>
              </a:rPr>
              <a:t>Maps of the World during WW1</a:t>
            </a:r>
          </a:p>
          <a:p>
            <a:r>
              <a:rPr lang="en-GB" dirty="0">
                <a:latin typeface="Comic Sans MS" panose="030F0702030302020204" pitchFamily="66" charset="0"/>
              </a:rPr>
              <a:t>Trenches</a:t>
            </a:r>
          </a:p>
          <a:p>
            <a:r>
              <a:rPr lang="en-GB" dirty="0">
                <a:latin typeface="Comic Sans MS" panose="030F0702030302020204" pitchFamily="66" charset="0"/>
              </a:rPr>
              <a:t>Battles</a:t>
            </a:r>
          </a:p>
          <a:p>
            <a:r>
              <a:rPr lang="en-GB" dirty="0">
                <a:latin typeface="Comic Sans MS" panose="030F0702030302020204" pitchFamily="66" charset="0"/>
              </a:rPr>
              <a:t>10 Deadliest Weapons of WW1</a:t>
            </a:r>
          </a:p>
          <a:p>
            <a:r>
              <a:rPr lang="en-GB" dirty="0">
                <a:latin typeface="Comic Sans MS" panose="030F0702030302020204" pitchFamily="66" charset="0"/>
              </a:rPr>
              <a:t>Animals Helping in WW1</a:t>
            </a:r>
          </a:p>
          <a:p>
            <a:r>
              <a:rPr lang="en-GB" dirty="0">
                <a:latin typeface="Comic Sans MS" panose="030F0702030302020204" pitchFamily="66" charset="0"/>
              </a:rPr>
              <a:t>America joins the War</a:t>
            </a:r>
          </a:p>
          <a:p>
            <a:r>
              <a:rPr lang="en-GB" dirty="0">
                <a:latin typeface="Comic Sans MS" panose="030F0702030302020204" pitchFamily="66" charset="0"/>
              </a:rPr>
              <a:t>The War is over</a:t>
            </a:r>
          </a:p>
          <a:p>
            <a:r>
              <a:rPr lang="en-GB" dirty="0">
                <a:latin typeface="Comic Sans MS" panose="030F0702030302020204" pitchFamily="66" charset="0"/>
              </a:rPr>
              <a:t>Conclusion</a:t>
            </a:r>
          </a:p>
          <a:p>
            <a:endParaRPr lang="en-GB" dirty="0"/>
          </a:p>
          <a:p>
            <a:endParaRPr lang="en-GB" dirty="0"/>
          </a:p>
          <a:p>
            <a:endParaRPr lang="en-GB" dirty="0"/>
          </a:p>
          <a:p>
            <a:endParaRPr lang="en-GB" dirty="0"/>
          </a:p>
          <a:p>
            <a:endParaRPr lang="en-GB" dirty="0"/>
          </a:p>
        </p:txBody>
      </p:sp>
      <p:pic>
        <p:nvPicPr>
          <p:cNvPr id="4098" name="Picture 2" descr="WWI Wreckage And Fallen Trees">
            <a:extLst>
              <a:ext uri="{FF2B5EF4-FFF2-40B4-BE49-F238E27FC236}">
                <a16:creationId xmlns:a16="http://schemas.microsoft.com/office/drawing/2014/main" id="{C6EC2D20-A109-465C-A361-4B28EB227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599" y="424873"/>
            <a:ext cx="5071341" cy="535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7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455" y="685800"/>
            <a:ext cx="8534400" cy="1017165"/>
          </a:xfrm>
        </p:spPr>
        <p:txBody>
          <a:bodyPr/>
          <a:lstStyle/>
          <a:p>
            <a:r>
              <a:rPr lang="en-GB" dirty="0"/>
              <a:t>Introduction</a:t>
            </a:r>
          </a:p>
        </p:txBody>
      </p:sp>
      <p:sp>
        <p:nvSpPr>
          <p:cNvPr id="3" name="Content Placeholder 2"/>
          <p:cNvSpPr>
            <a:spLocks noGrp="1"/>
          </p:cNvSpPr>
          <p:nvPr>
            <p:ph idx="1"/>
          </p:nvPr>
        </p:nvSpPr>
        <p:spPr>
          <a:xfrm>
            <a:off x="927343" y="1702965"/>
            <a:ext cx="5548958" cy="842793"/>
          </a:xfrm>
        </p:spPr>
        <p:txBody>
          <a:bodyPr>
            <a:normAutofit lnSpcReduction="10000"/>
          </a:bodyPr>
          <a:lstStyle/>
          <a:p>
            <a:r>
              <a:rPr lang="en-GB" dirty="0">
                <a:latin typeface="Comic Sans MS" panose="030F0702030302020204" pitchFamily="66" charset="0"/>
              </a:rPr>
              <a:t>On </a:t>
            </a:r>
            <a:r>
              <a:rPr lang="en-GB" b="1" dirty="0">
                <a:latin typeface="Comic Sans MS" panose="030F0702030302020204" pitchFamily="66" charset="0"/>
              </a:rPr>
              <a:t>July 28th 1914</a:t>
            </a:r>
            <a:r>
              <a:rPr lang="en-GB" dirty="0">
                <a:latin typeface="Comic Sans MS" panose="030F0702030302020204" pitchFamily="66" charset="0"/>
              </a:rPr>
              <a:t> began the outbreak of the </a:t>
            </a:r>
            <a:r>
              <a:rPr lang="en-GB" b="1" dirty="0">
                <a:latin typeface="Comic Sans MS" panose="030F0702030302020204" pitchFamily="66" charset="0"/>
              </a:rPr>
              <a:t>First World War,</a:t>
            </a:r>
            <a:r>
              <a:rPr lang="en-GB" dirty="0">
                <a:latin typeface="Comic Sans MS" panose="030F0702030302020204" pitchFamily="66" charset="0"/>
              </a:rPr>
              <a:t> aka </a:t>
            </a:r>
            <a:r>
              <a:rPr lang="en-GB" b="1" dirty="0">
                <a:latin typeface="Comic Sans MS" panose="030F0702030302020204" pitchFamily="66" charset="0"/>
              </a:rPr>
              <a:t>World War 1</a:t>
            </a:r>
            <a:r>
              <a:rPr lang="en-GB" dirty="0">
                <a:latin typeface="Comic Sans MS" panose="030F0702030302020204" pitchFamily="66" charset="0"/>
              </a:rPr>
              <a:t> or </a:t>
            </a:r>
            <a:r>
              <a:rPr lang="en-GB" b="1" dirty="0">
                <a:latin typeface="Comic Sans MS" panose="030F0702030302020204" pitchFamily="66" charset="0"/>
              </a:rPr>
              <a:t>The Great War for Civilisation</a:t>
            </a:r>
          </a:p>
          <a:p>
            <a:endParaRPr lang="en-GB" dirty="0"/>
          </a:p>
        </p:txBody>
      </p:sp>
      <p:sp>
        <p:nvSpPr>
          <p:cNvPr id="4" name="TextBox 3">
            <a:extLst>
              <a:ext uri="{FF2B5EF4-FFF2-40B4-BE49-F238E27FC236}">
                <a16:creationId xmlns:a16="http://schemas.microsoft.com/office/drawing/2014/main" id="{05327797-989E-458C-BAD5-F16540D30B53}"/>
              </a:ext>
            </a:extLst>
          </p:cNvPr>
          <p:cNvSpPr txBox="1"/>
          <p:nvPr/>
        </p:nvSpPr>
        <p:spPr>
          <a:xfrm>
            <a:off x="1166070" y="2457974"/>
            <a:ext cx="5059239" cy="3416320"/>
          </a:xfrm>
          <a:prstGeom prst="rect">
            <a:avLst/>
          </a:prstGeom>
          <a:noFill/>
        </p:spPr>
        <p:txBody>
          <a:bodyPr wrap="square" rtlCol="0">
            <a:spAutoFit/>
          </a:bodyPr>
          <a:lstStyle/>
          <a:p>
            <a:endParaRPr lang="en-GB" dirty="0">
              <a:latin typeface="Comic Sans MS" panose="030F0702030302020204" pitchFamily="66" charset="0"/>
            </a:endParaRPr>
          </a:p>
          <a:p>
            <a:r>
              <a:rPr lang="en-GB" dirty="0">
                <a:latin typeface="Comic Sans MS" panose="030F0702030302020204" pitchFamily="66" charset="0"/>
              </a:rPr>
              <a:t>World War 1 </a:t>
            </a:r>
            <a:r>
              <a:rPr lang="en-GB" u="sng" dirty="0">
                <a:latin typeface="Comic Sans MS" panose="030F0702030302020204" pitchFamily="66" charset="0"/>
              </a:rPr>
              <a:t>Why did it start?</a:t>
            </a:r>
          </a:p>
          <a:p>
            <a:endParaRPr lang="en-GB" dirty="0">
              <a:latin typeface="Comic Sans MS" panose="030F0702030302020204" pitchFamily="66" charset="0"/>
            </a:endParaRPr>
          </a:p>
          <a:p>
            <a:r>
              <a:rPr lang="en-GB" dirty="0">
                <a:latin typeface="Comic Sans MS" panose="030F0702030302020204" pitchFamily="66" charset="0"/>
              </a:rPr>
              <a:t>The Allies — the British Empire, France, Belgium, Russia and later, the USA — were in one family. And the Central Powers of Germany, Austria, Hungary, Bulgaria and Turkey were in the other. On 4 August 1914, Germany invaded Belgium, and so, standing by its promise to stick up for Belgium, Britain declared war on Germany. The world was at war…</a:t>
            </a:r>
          </a:p>
        </p:txBody>
      </p:sp>
      <p:pic>
        <p:nvPicPr>
          <p:cNvPr id="2050" name="Picture 2" descr="Historic headlines: Great Britain joins World War One on 4 August 1914 |  The British Newspaper Archive Blog">
            <a:extLst>
              <a:ext uri="{FF2B5EF4-FFF2-40B4-BE49-F238E27FC236}">
                <a16:creationId xmlns:a16="http://schemas.microsoft.com/office/drawing/2014/main" id="{D642B280-7A01-411A-8ACE-75C0472B2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2124361"/>
            <a:ext cx="5172364" cy="426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96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60" y="388530"/>
            <a:ext cx="4546867" cy="1507067"/>
          </a:xfrm>
        </p:spPr>
        <p:txBody>
          <a:bodyPr/>
          <a:lstStyle/>
          <a:p>
            <a:r>
              <a:rPr lang="en-GB" dirty="0"/>
              <a:t>Maps of the World </a:t>
            </a:r>
            <a:br>
              <a:rPr lang="en-GB" dirty="0"/>
            </a:br>
            <a:r>
              <a:rPr lang="en-GB" dirty="0"/>
              <a:t>during WW1</a:t>
            </a:r>
          </a:p>
        </p:txBody>
      </p:sp>
      <p:pic>
        <p:nvPicPr>
          <p:cNvPr id="3" name="Picture 2">
            <a:extLst>
              <a:ext uri="{FF2B5EF4-FFF2-40B4-BE49-F238E27FC236}">
                <a16:creationId xmlns:a16="http://schemas.microsoft.com/office/drawing/2014/main" id="{4630BE0C-923D-4844-8D57-98066485BBBB}"/>
              </a:ext>
            </a:extLst>
          </p:cNvPr>
          <p:cNvPicPr>
            <a:picLocks noChangeAspect="1"/>
          </p:cNvPicPr>
          <p:nvPr/>
        </p:nvPicPr>
        <p:blipFill>
          <a:blip r:embed="rId2"/>
          <a:stretch>
            <a:fillRect/>
          </a:stretch>
        </p:blipFill>
        <p:spPr>
          <a:xfrm>
            <a:off x="7693891" y="105698"/>
            <a:ext cx="3925453" cy="2443538"/>
          </a:xfrm>
          <a:prstGeom prst="rect">
            <a:avLst/>
          </a:prstGeom>
        </p:spPr>
      </p:pic>
      <p:pic>
        <p:nvPicPr>
          <p:cNvPr id="1026" name="Picture 2" descr="Colonial Powers of 1914 (Map) – SlukeplassRPCBlog">
            <a:extLst>
              <a:ext uri="{FF2B5EF4-FFF2-40B4-BE49-F238E27FC236}">
                <a16:creationId xmlns:a16="http://schemas.microsoft.com/office/drawing/2014/main" id="{28BC932C-D264-4292-A63D-81110F46F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 y="2630487"/>
            <a:ext cx="10963563" cy="42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7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169" y="300566"/>
            <a:ext cx="8534400" cy="1507067"/>
          </a:xfrm>
        </p:spPr>
        <p:txBody>
          <a:bodyPr/>
          <a:lstStyle/>
          <a:p>
            <a:r>
              <a:rPr lang="en-GB" dirty="0"/>
              <a:t>Trenches </a:t>
            </a:r>
          </a:p>
        </p:txBody>
      </p:sp>
      <p:sp>
        <p:nvSpPr>
          <p:cNvPr id="3" name="Content Placeholder 2"/>
          <p:cNvSpPr>
            <a:spLocks noGrp="1"/>
          </p:cNvSpPr>
          <p:nvPr>
            <p:ph idx="1"/>
          </p:nvPr>
        </p:nvSpPr>
        <p:spPr>
          <a:xfrm>
            <a:off x="831169" y="1464328"/>
            <a:ext cx="3736038" cy="3615267"/>
          </a:xfrm>
        </p:spPr>
        <p:txBody>
          <a:bodyPr>
            <a:noAutofit/>
          </a:bodyPr>
          <a:lstStyle/>
          <a:p>
            <a:r>
              <a:rPr lang="en-GB" dirty="0">
                <a:latin typeface="Comic Sans MS" panose="030F0702030302020204" pitchFamily="66" charset="0"/>
              </a:rPr>
              <a:t>Trench warfare lasted for many years on the Western Front during World War 1.</a:t>
            </a:r>
          </a:p>
          <a:p>
            <a:r>
              <a:rPr lang="en-GB" dirty="0">
                <a:latin typeface="Comic Sans MS" panose="030F0702030302020204" pitchFamily="66" charset="0"/>
              </a:rPr>
              <a:t>Trench warfare was miserable for both alliances. Dead bodies, large rats, lice infestations and overflowing latrines were an everyday part of life in the trenches. Alongside the constant threat from the enemy.</a:t>
            </a:r>
          </a:p>
          <a:p>
            <a:r>
              <a:rPr lang="en-GB" b="1" u="sng" dirty="0">
                <a:latin typeface="Comic Sans MS" panose="030F0702030302020204" pitchFamily="66" charset="0"/>
              </a:rPr>
              <a:t>No man’s land </a:t>
            </a:r>
            <a:r>
              <a:rPr lang="en-GB" dirty="0">
                <a:latin typeface="Comic Sans MS" panose="030F0702030302020204" pitchFamily="66" charset="0"/>
              </a:rPr>
              <a:t>was a term used to reference the area between both sides’ trenches. This area could be as wide as 600 feet or as short as 30 feet.</a:t>
            </a:r>
          </a:p>
        </p:txBody>
      </p:sp>
      <p:pic>
        <p:nvPicPr>
          <p:cNvPr id="4098" name="Picture 2" descr="trench warfare | Definition, History, &amp; Facts | Britannica">
            <a:extLst>
              <a:ext uri="{FF2B5EF4-FFF2-40B4-BE49-F238E27FC236}">
                <a16:creationId xmlns:a16="http://schemas.microsoft.com/office/drawing/2014/main" id="{746C1FD2-D7AD-4244-AD39-FA483CA0E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128" y="148962"/>
            <a:ext cx="5665113" cy="343243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s: Inside the trenches of Flanders Fields today | World War I">
            <a:extLst>
              <a:ext uri="{FF2B5EF4-FFF2-40B4-BE49-F238E27FC236}">
                <a16:creationId xmlns:a16="http://schemas.microsoft.com/office/drawing/2014/main" id="{FA974E42-6ADF-4AC8-9CF9-C78D2CD325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0688F3EA-8172-4182-A463-60088E770273}"/>
              </a:ext>
            </a:extLst>
          </p:cNvPr>
          <p:cNvPicPr>
            <a:picLocks noChangeAspect="1"/>
          </p:cNvPicPr>
          <p:nvPr/>
        </p:nvPicPr>
        <p:blipFill>
          <a:blip r:embed="rId3"/>
          <a:stretch>
            <a:fillRect/>
          </a:stretch>
        </p:blipFill>
        <p:spPr>
          <a:xfrm>
            <a:off x="7421314" y="3930638"/>
            <a:ext cx="3888509" cy="2573486"/>
          </a:xfrm>
          <a:prstGeom prst="rect">
            <a:avLst/>
          </a:prstGeom>
        </p:spPr>
      </p:pic>
      <p:sp>
        <p:nvSpPr>
          <p:cNvPr id="9" name="Rectangle 8">
            <a:extLst>
              <a:ext uri="{FF2B5EF4-FFF2-40B4-BE49-F238E27FC236}">
                <a16:creationId xmlns:a16="http://schemas.microsoft.com/office/drawing/2014/main" id="{445D3995-44D8-4326-AC37-296C08FBE65E}"/>
              </a:ext>
            </a:extLst>
          </p:cNvPr>
          <p:cNvSpPr/>
          <p:nvPr/>
        </p:nvSpPr>
        <p:spPr>
          <a:xfrm>
            <a:off x="6317568" y="5674030"/>
            <a:ext cx="6096000" cy="1200329"/>
          </a:xfrm>
          <a:prstGeom prst="rect">
            <a:avLst/>
          </a:prstGeom>
        </p:spPr>
        <p:txBody>
          <a:bodyPr>
            <a:spAutoFit/>
          </a:bodyPr>
          <a:lstStyle/>
          <a:p>
            <a:br>
              <a:rPr lang="en-GB" dirty="0">
                <a:solidFill>
                  <a:srgbClr val="F1F3F4"/>
                </a:solidFill>
                <a:latin typeface="Roboto"/>
                <a:hlinkClick r:id="rId4"/>
              </a:rPr>
            </a:br>
            <a:r>
              <a:rPr lang="en-GB" dirty="0">
                <a:solidFill>
                  <a:srgbClr val="F1F3F4"/>
                </a:solidFill>
                <a:highlight>
                  <a:srgbClr val="FFFF00"/>
                </a:highlight>
                <a:latin typeface="Roboto"/>
                <a:hlinkClick r:id="rId4"/>
              </a:rPr>
              <a:t>TripAdvisor</a:t>
            </a:r>
          </a:p>
          <a:p>
            <a:r>
              <a:rPr lang="en-GB" u="sng" dirty="0">
                <a:solidFill>
                  <a:srgbClr val="F1F3F4"/>
                </a:solidFill>
                <a:highlight>
                  <a:srgbClr val="FFFF00"/>
                </a:highlight>
                <a:latin typeface="Roboto"/>
                <a:hlinkClick r:id="rId5" tooltip="Trench Warfare - Picture of Flanders Fields Battlefield Daytours, Bruges -  Tripadvisor"/>
              </a:rPr>
              <a:t>Trench Warfare - Picture of Flanders Fields Battlefield </a:t>
            </a:r>
            <a:r>
              <a:rPr lang="en-GB" u="sng" dirty="0" err="1">
                <a:solidFill>
                  <a:srgbClr val="F1F3F4"/>
                </a:solidFill>
                <a:highlight>
                  <a:srgbClr val="FFFF00"/>
                </a:highlight>
                <a:latin typeface="Roboto"/>
                <a:hlinkClick r:id="rId5" tooltip="Trench Warfare - Picture of Flanders Fields Battlefield Daytours, Bruges -  Tripadvisor"/>
              </a:rPr>
              <a:t>Daytours</a:t>
            </a:r>
            <a:r>
              <a:rPr lang="en-GB" u="sng" dirty="0">
                <a:solidFill>
                  <a:srgbClr val="F1F3F4"/>
                </a:solidFill>
                <a:highlight>
                  <a:srgbClr val="FFFF00"/>
                </a:highlight>
                <a:latin typeface="Roboto"/>
                <a:hlinkClick r:id="rId5" tooltip="Trench Warfare - Picture of Flanders Fields Battlefield Daytours, Bruges -  Tripadvisor"/>
              </a:rPr>
              <a:t>, Bruges - </a:t>
            </a:r>
            <a:r>
              <a:rPr lang="en-GB" u="sng" dirty="0" err="1">
                <a:solidFill>
                  <a:srgbClr val="F1F3F4"/>
                </a:solidFill>
                <a:highlight>
                  <a:srgbClr val="FFFF00"/>
                </a:highlight>
                <a:latin typeface="Roboto"/>
                <a:hlinkClick r:id="rId5" tooltip="Trench Warfare - Picture of Flanders Fields Battlefield Daytours, Bruges -  Tripadvisor"/>
              </a:rPr>
              <a:t>Tripadvisor</a:t>
            </a:r>
            <a:endParaRPr lang="en-GB" b="0" i="0" dirty="0">
              <a:effectLst/>
              <a:highlight>
                <a:srgbClr val="FFFF00"/>
              </a:highlight>
              <a:latin typeface="Roboto"/>
            </a:endParaRPr>
          </a:p>
        </p:txBody>
      </p:sp>
      <p:sp>
        <p:nvSpPr>
          <p:cNvPr id="4" name="TextBox 3">
            <a:extLst>
              <a:ext uri="{FF2B5EF4-FFF2-40B4-BE49-F238E27FC236}">
                <a16:creationId xmlns:a16="http://schemas.microsoft.com/office/drawing/2014/main" id="{D73302A2-019C-4924-B117-A6368AAFBA81}"/>
              </a:ext>
            </a:extLst>
          </p:cNvPr>
          <p:cNvSpPr txBox="1"/>
          <p:nvPr/>
        </p:nvSpPr>
        <p:spPr>
          <a:xfrm>
            <a:off x="5173547" y="3713540"/>
            <a:ext cx="2149706" cy="1477328"/>
          </a:xfrm>
          <a:prstGeom prst="rect">
            <a:avLst/>
          </a:prstGeom>
          <a:noFill/>
        </p:spPr>
        <p:txBody>
          <a:bodyPr wrap="square" rtlCol="0">
            <a:spAutoFit/>
          </a:bodyPr>
          <a:lstStyle/>
          <a:p>
            <a:r>
              <a:rPr lang="en-GB" dirty="0">
                <a:latin typeface="Comic Sans MS" panose="030F0702030302020204" pitchFamily="66" charset="0"/>
              </a:rPr>
              <a:t>Sometimes soldiers had to eat rats if they were running low on food.</a:t>
            </a:r>
          </a:p>
        </p:txBody>
      </p:sp>
    </p:spTree>
    <p:extLst>
      <p:ext uri="{BB962C8B-B14F-4D97-AF65-F5344CB8AC3E}">
        <p14:creationId xmlns:p14="http://schemas.microsoft.com/office/powerpoint/2010/main" val="24457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84" y="685800"/>
            <a:ext cx="1653769" cy="698383"/>
          </a:xfrm>
        </p:spPr>
        <p:txBody>
          <a:bodyPr/>
          <a:lstStyle/>
          <a:p>
            <a:r>
              <a:rPr lang="en-GB" dirty="0"/>
              <a:t>Battles</a:t>
            </a:r>
          </a:p>
        </p:txBody>
      </p:sp>
      <p:sp>
        <p:nvSpPr>
          <p:cNvPr id="3" name="Content Placeholder 2"/>
          <p:cNvSpPr>
            <a:spLocks noGrp="1"/>
          </p:cNvSpPr>
          <p:nvPr>
            <p:ph idx="1"/>
          </p:nvPr>
        </p:nvSpPr>
        <p:spPr>
          <a:xfrm>
            <a:off x="896484" y="1384183"/>
            <a:ext cx="3485598" cy="4684108"/>
          </a:xfrm>
        </p:spPr>
        <p:txBody>
          <a:bodyPr>
            <a:normAutofit fontScale="25000" lnSpcReduction="20000"/>
          </a:bodyPr>
          <a:lstStyle/>
          <a:p>
            <a:r>
              <a:rPr lang="en-GB" sz="7200" dirty="0">
                <a:solidFill>
                  <a:schemeClr val="tx1"/>
                </a:solidFill>
                <a:latin typeface="Comic Sans MS" panose="030F0702030302020204" pitchFamily="66" charset="0"/>
              </a:rPr>
              <a:t>During the 1st month of World War 1, the </a:t>
            </a:r>
            <a:r>
              <a:rPr lang="en-GB" sz="7200" dirty="0">
                <a:solidFill>
                  <a:schemeClr val="tx1"/>
                </a:solidFill>
                <a:latin typeface="Comic Sans MS" panose="030F0702030302020204" pitchFamily="66" charset="0"/>
                <a:hlinkClick r:id="rId2" tooltip="Battle of Tannenberg Facts for Kids"/>
              </a:rPr>
              <a:t>Battle of Tannenberg</a:t>
            </a:r>
            <a:r>
              <a:rPr lang="en-GB" sz="7200" dirty="0">
                <a:solidFill>
                  <a:schemeClr val="tx1"/>
                </a:solidFill>
                <a:latin typeface="Comic Sans MS" panose="030F0702030302020204" pitchFamily="66" charset="0"/>
              </a:rPr>
              <a:t> was fought between August 26th and August 30th, 1914. The German Empire almost destroyed the entire Russian Second Army.</a:t>
            </a:r>
          </a:p>
          <a:p>
            <a:r>
              <a:rPr lang="en-GB" sz="7200" dirty="0">
                <a:solidFill>
                  <a:schemeClr val="tx1"/>
                </a:solidFill>
                <a:latin typeface="Comic Sans MS" panose="030F0702030302020204" pitchFamily="66" charset="0"/>
              </a:rPr>
              <a:t>At the </a:t>
            </a:r>
            <a:r>
              <a:rPr lang="en-GB" sz="7200" dirty="0">
                <a:solidFill>
                  <a:schemeClr val="tx1"/>
                </a:solidFill>
                <a:latin typeface="Comic Sans MS" panose="030F0702030302020204" pitchFamily="66" charset="0"/>
                <a:hlinkClick r:id="rId3" tooltip="Battle of the Somme Facts for Kids"/>
              </a:rPr>
              <a:t>Battle of the Somme</a:t>
            </a:r>
            <a:r>
              <a:rPr lang="en-GB" sz="7200" dirty="0">
                <a:solidFill>
                  <a:schemeClr val="tx1"/>
                </a:solidFill>
                <a:latin typeface="Comic Sans MS" panose="030F0702030302020204" pitchFamily="66" charset="0"/>
              </a:rPr>
              <a:t> the German Empire fought the United Kingdom and the French Empire on both sides of the upper reaches of the River Somme in France. The Battle of the Somme is considered one of the bloodiest battles in the history of warfare with over one million casualties. On the first day of battle alone, nearly 20,000 men died.</a:t>
            </a:r>
          </a:p>
          <a:p>
            <a:endParaRPr lang="en-GB" dirty="0"/>
          </a:p>
        </p:txBody>
      </p:sp>
      <p:pic>
        <p:nvPicPr>
          <p:cNvPr id="2050" name="Picture 2" descr="Soldiers Running">
            <a:extLst>
              <a:ext uri="{FF2B5EF4-FFF2-40B4-BE49-F238E27FC236}">
                <a16:creationId xmlns:a16="http://schemas.microsoft.com/office/drawing/2014/main" id="{4B0C126C-643A-4FAD-9A6A-041EF4BA0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199" y="294121"/>
            <a:ext cx="7047346" cy="3622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D4362A-2B25-4308-B921-68167BE4987E}"/>
              </a:ext>
            </a:extLst>
          </p:cNvPr>
          <p:cNvSpPr txBox="1"/>
          <p:nvPr/>
        </p:nvSpPr>
        <p:spPr>
          <a:xfrm>
            <a:off x="4540307" y="3950305"/>
            <a:ext cx="4119418" cy="646331"/>
          </a:xfrm>
          <a:prstGeom prst="rect">
            <a:avLst/>
          </a:prstGeom>
          <a:noFill/>
        </p:spPr>
        <p:txBody>
          <a:bodyPr wrap="square" rtlCol="0">
            <a:spAutoFit/>
          </a:bodyPr>
          <a:lstStyle/>
          <a:p>
            <a:r>
              <a:rPr lang="en-GB" dirty="0"/>
              <a:t>The average soldier had to carry 66 pounds of equipment.</a:t>
            </a:r>
          </a:p>
        </p:txBody>
      </p:sp>
      <p:pic>
        <p:nvPicPr>
          <p:cNvPr id="2052" name="Picture 4" descr="Three Soldiers Eating In Trenches">
            <a:extLst>
              <a:ext uri="{FF2B5EF4-FFF2-40B4-BE49-F238E27FC236}">
                <a16:creationId xmlns:a16="http://schemas.microsoft.com/office/drawing/2014/main" id="{E206127C-EFD2-4365-9592-3CC4A5727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6218" y="4054764"/>
            <a:ext cx="2965449" cy="2708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6511D2-0FB4-4B96-9F3E-0127ED5E9CC5}"/>
              </a:ext>
            </a:extLst>
          </p:cNvPr>
          <p:cNvSpPr txBox="1"/>
          <p:nvPr/>
        </p:nvSpPr>
        <p:spPr>
          <a:xfrm>
            <a:off x="4540307" y="4630723"/>
            <a:ext cx="3395678" cy="2585323"/>
          </a:xfrm>
          <a:prstGeom prst="rect">
            <a:avLst/>
          </a:prstGeom>
          <a:noFill/>
        </p:spPr>
        <p:txBody>
          <a:bodyPr wrap="square" rtlCol="0">
            <a:spAutoFit/>
          </a:bodyPr>
          <a:lstStyle/>
          <a:p>
            <a:r>
              <a:rPr lang="en-GB" dirty="0">
                <a:latin typeface="Comic Sans MS" panose="030F0702030302020204" pitchFamily="66" charset="0"/>
              </a:rPr>
              <a:t>The longest battle of World War 1 was the </a:t>
            </a:r>
            <a:r>
              <a:rPr lang="en-GB" dirty="0">
                <a:latin typeface="Comic Sans MS" panose="030F0702030302020204" pitchFamily="66" charset="0"/>
                <a:hlinkClick r:id="rId6" tooltip="Battle of Verdun Facts for Kids"/>
              </a:rPr>
              <a:t>Battle of Verdun</a:t>
            </a:r>
            <a:r>
              <a:rPr lang="en-GB" dirty="0">
                <a:latin typeface="Comic Sans MS" panose="030F0702030302020204" pitchFamily="66" charset="0"/>
              </a:rPr>
              <a:t>. The German Empire fought the French Empire for 9 months, 3 weeks and 6 days on the hills north of Verdun-sur-Meuse on the Western Front.</a:t>
            </a:r>
          </a:p>
          <a:p>
            <a:endParaRPr lang="en-GB" dirty="0"/>
          </a:p>
        </p:txBody>
      </p:sp>
    </p:spTree>
    <p:extLst>
      <p:ext uri="{BB962C8B-B14F-4D97-AF65-F5344CB8AC3E}">
        <p14:creationId xmlns:p14="http://schemas.microsoft.com/office/powerpoint/2010/main" val="190181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99103"/>
            <a:ext cx="8066681" cy="625495"/>
          </a:xfrm>
        </p:spPr>
        <p:txBody>
          <a:bodyPr>
            <a:normAutofit fontScale="90000"/>
          </a:bodyPr>
          <a:lstStyle/>
          <a:p>
            <a:r>
              <a:rPr lang="en-GB" altLang="en-US" dirty="0">
                <a:solidFill>
                  <a:schemeClr val="tx1"/>
                </a:solidFill>
                <a:latin typeface="inherit"/>
                <a:ea typeface="Times New Roman" panose="02020603050405020304" pitchFamily="18" charset="0"/>
                <a:cs typeface="Times New Roman" panose="02020603050405020304" pitchFamily="18" charset="0"/>
              </a:rPr>
              <a:t>Top 10 Deadliest Weapons of World War 1</a:t>
            </a:r>
            <a:br>
              <a:rPr lang="en-GB" altLang="en-US" sz="900" dirty="0">
                <a:solidFill>
                  <a:schemeClr val="tx1"/>
                </a:solidFill>
              </a:rPr>
            </a:br>
            <a:endParaRPr lang="en-GB" dirty="0"/>
          </a:p>
        </p:txBody>
      </p:sp>
      <p:sp>
        <p:nvSpPr>
          <p:cNvPr id="3" name="Content Placeholder 2"/>
          <p:cNvSpPr>
            <a:spLocks noGrp="1"/>
          </p:cNvSpPr>
          <p:nvPr>
            <p:ph idx="1"/>
          </p:nvPr>
        </p:nvSpPr>
        <p:spPr>
          <a:xfrm>
            <a:off x="495300" y="1258418"/>
            <a:ext cx="7851746" cy="3356311"/>
          </a:xfrm>
        </p:spPr>
        <p:txBody>
          <a:bodyPr>
            <a:normAutofit fontScale="85000" lnSpcReduction="20000"/>
          </a:bodyPr>
          <a:lstStyle/>
          <a:p>
            <a:pPr marL="0" lvl="0" indent="0" defTabSz="914400" eaLnBrk="0" fontAlgn="base" hangingPunct="0">
              <a:spcBef>
                <a:spcPct val="0"/>
              </a:spcBef>
              <a:spcAft>
                <a:spcPct val="0"/>
              </a:spcAft>
              <a:buClrTx/>
              <a:buNone/>
            </a:pP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10. Barbed Wire</a:t>
            </a:r>
            <a:endParaRPr lang="en-GB" altLang="en-US"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9. Big Bertha</a:t>
            </a:r>
          </a:p>
          <a:p>
            <a:pPr marL="0" indent="0" defTabSz="914400" eaLnBrk="0" fontAlgn="base" hangingPunct="0">
              <a:spcBef>
                <a:spcPct val="0"/>
              </a:spcBef>
              <a:spcAft>
                <a:spcPct val="0"/>
              </a:spcAft>
              <a:buClrTx/>
              <a:buNone/>
            </a:pP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8. Fokker Triplane </a:t>
            </a:r>
            <a:r>
              <a:rPr lang="en-GB" altLang="en-US" dirty="0">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The Fokker Triplane is the most famous airplane of the First World War and was the German response to the famous British </a:t>
            </a:r>
            <a:r>
              <a:rPr lang="en-GB" altLang="en-US" dirty="0" err="1">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Sopwith</a:t>
            </a:r>
            <a:r>
              <a:rPr lang="en-GB" altLang="en-US" dirty="0">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 Triplane</a:t>
            </a:r>
          </a:p>
          <a:p>
            <a:pPr marL="0" lvl="0" indent="0" defTabSz="914400" eaLnBrk="0" fontAlgn="base" hangingPunct="0">
              <a:spcBef>
                <a:spcPct val="0"/>
              </a:spcBef>
              <a:spcAft>
                <a:spcPct val="0"/>
              </a:spcAft>
              <a:buClrTx/>
              <a:buNone/>
            </a:pP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7. Artillery Gun</a:t>
            </a:r>
            <a:endParaRPr lang="en-GB" altLang="en-US"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6. Machine Guns: Maxim MG 08</a:t>
            </a:r>
          </a:p>
          <a:p>
            <a:pPr marL="0" lvl="0" indent="0" defTabSz="914400" eaLnBrk="0" fontAlgn="base" hangingPunct="0">
              <a:spcBef>
                <a:spcPct val="0"/>
              </a:spcBef>
              <a:spcAft>
                <a:spcPct val="0"/>
              </a:spcAft>
              <a:buClrTx/>
              <a:buNone/>
            </a:pP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5. </a:t>
            </a:r>
            <a:r>
              <a:rPr lang="en-GB" altLang="en-US" dirty="0" err="1">
                <a:solidFill>
                  <a:srgbClr val="3A3A3A"/>
                </a:solidFill>
                <a:latin typeface="Comic Sans MS" panose="030F0702030302020204" pitchFamily="66" charset="0"/>
                <a:ea typeface="Times New Roman" panose="02020603050405020304" pitchFamily="18" charset="0"/>
                <a:cs typeface="Helvetica" panose="020B0604020202020204" pitchFamily="34" charset="0"/>
              </a:rPr>
              <a:t>Chlorarsine</a:t>
            </a:r>
            <a:r>
              <a:rPr lang="en-GB" altLang="en-US"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 and Mustard Gas</a:t>
            </a:r>
            <a:endParaRPr lang="en-GB" altLang="en-US"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r>
              <a:rPr lang="en-GB" altLang="en-US" dirty="0" err="1">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Chlorarsine</a:t>
            </a:r>
            <a:r>
              <a:rPr lang="en-GB" altLang="en-US" dirty="0">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 is one of a group of chemical weapons classified as a vomiting agent or sneezing gas. It caused short-term but intense respiratory distress which was designed to temporarily disable and terrify the enemy </a:t>
            </a:r>
            <a:r>
              <a:rPr lang="en-GB" altLang="en-US" dirty="0" err="1">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troops.Mustard</a:t>
            </a:r>
            <a:r>
              <a:rPr lang="en-GB" altLang="en-US" dirty="0">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 gas or </a:t>
            </a:r>
            <a:r>
              <a:rPr lang="en-GB" altLang="en-US" dirty="0" err="1">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sulfur</a:t>
            </a:r>
            <a:r>
              <a:rPr lang="en-GB" altLang="en-US" dirty="0">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 mustard caused large blisters on the skin and </a:t>
            </a:r>
            <a:r>
              <a:rPr lang="en-GB" altLang="en-US" sz="1900" dirty="0">
                <a:solidFill>
                  <a:srgbClr val="3A3A3A"/>
                </a:solidFill>
                <a:latin typeface="Comic Sans MS" panose="030F0702030302020204" pitchFamily="66" charset="0"/>
                <a:ea typeface="Times New Roman" panose="02020603050405020304" pitchFamily="18" charset="0"/>
                <a:cs typeface="Times New Roman" panose="02020603050405020304" pitchFamily="18" charset="0"/>
              </a:rPr>
              <a:t>lungs. </a:t>
            </a:r>
            <a:endParaRPr lang="en-GB" altLang="en-US" sz="1900" dirty="0">
              <a:solidFill>
                <a:schemeClr val="tx1"/>
              </a:solidFill>
              <a:latin typeface="Comic Sans MS" panose="030F0702030302020204" pitchFamily="66" charset="0"/>
            </a:endParaRPr>
          </a:p>
          <a:p>
            <a:pPr marL="0" indent="0" defTabSz="914400" eaLnBrk="0" fontAlgn="base" hangingPunct="0">
              <a:spcBef>
                <a:spcPct val="0"/>
              </a:spcBef>
              <a:spcAft>
                <a:spcPct val="0"/>
              </a:spcAft>
              <a:buClrTx/>
              <a:buNone/>
            </a:pPr>
            <a:r>
              <a:rPr lang="en-GB" altLang="en-US" sz="1900"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4. Phosgene and Tear Gas </a:t>
            </a:r>
            <a:r>
              <a:rPr lang="en-GB" altLang="en-US" sz="2000" dirty="0">
                <a:solidFill>
                  <a:srgbClr val="3A3A3A"/>
                </a:solidFill>
                <a:latin typeface="Helvetica" panose="020B0604020202020204" pitchFamily="34" charset="0"/>
                <a:ea typeface="Times New Roman" panose="02020603050405020304" pitchFamily="18" charset="0"/>
                <a:cs typeface="Times New Roman" panose="02020603050405020304" pitchFamily="18" charset="0"/>
              </a:rPr>
              <a:t>Chemical warfare during the First World War included different types of chemicals. About 1 percent of wartime fatalities and 7 percent of casualties were the result of poison gases.</a:t>
            </a:r>
            <a:endParaRPr lang="en-GB" altLang="en-US" sz="1900" dirty="0">
              <a:solidFill>
                <a:srgbClr val="3A3A3A"/>
              </a:solidFill>
              <a:latin typeface="Comic Sans MS" panose="030F0702030302020204" pitchFamily="66" charset="0"/>
              <a:ea typeface="Times New Roman" panose="02020603050405020304" pitchFamily="18" charset="0"/>
              <a:cs typeface="Helvetica" panose="020B0604020202020204" pitchFamily="34" charset="0"/>
            </a:endParaRPr>
          </a:p>
          <a:p>
            <a:pPr marL="0" lvl="0" indent="0" defTabSz="914400" eaLnBrk="0" fontAlgn="base" hangingPunct="0">
              <a:spcBef>
                <a:spcPct val="0"/>
              </a:spcBef>
              <a:spcAft>
                <a:spcPct val="0"/>
              </a:spcAft>
              <a:buClrTx/>
              <a:buNone/>
            </a:pPr>
            <a:r>
              <a:rPr lang="en-GB" altLang="en-US" sz="1900"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3. Mark V Tank</a:t>
            </a:r>
            <a:endParaRPr lang="en-GB" altLang="en-US" sz="1900"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r>
              <a:rPr lang="en-GB" altLang="en-US" sz="1900"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2. Airships</a:t>
            </a:r>
            <a:endParaRPr lang="en-GB" altLang="en-US" sz="1900"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r>
              <a:rPr lang="en-GB" altLang="en-US" sz="1900" dirty="0">
                <a:solidFill>
                  <a:srgbClr val="3A3A3A"/>
                </a:solidFill>
                <a:latin typeface="Comic Sans MS" panose="030F0702030302020204" pitchFamily="66" charset="0"/>
                <a:ea typeface="Times New Roman" panose="02020603050405020304" pitchFamily="18" charset="0"/>
                <a:cs typeface="Helvetica" panose="020B0604020202020204" pitchFamily="34" charset="0"/>
              </a:rPr>
              <a:t>1. Type 93 U-Boat</a:t>
            </a:r>
            <a:endParaRPr lang="en-GB" altLang="en-US" sz="1900"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endParaRPr lang="en-GB" altLang="en-US" dirty="0">
              <a:solidFill>
                <a:schemeClr val="tx1"/>
              </a:solidFill>
              <a:latin typeface="Comic Sans MS" panose="030F0702030302020204" pitchFamily="66" charset="0"/>
            </a:endParaRPr>
          </a:p>
          <a:p>
            <a:pPr marL="0" lvl="0" indent="0" defTabSz="914400" eaLnBrk="0" fontAlgn="base" hangingPunct="0">
              <a:spcBef>
                <a:spcPct val="0"/>
              </a:spcBef>
              <a:spcAft>
                <a:spcPct val="0"/>
              </a:spcAft>
              <a:buClrTx/>
              <a:buNone/>
            </a:pPr>
            <a:endParaRPr lang="en-GB" altLang="en-US" sz="100" dirty="0">
              <a:solidFill>
                <a:schemeClr val="tx1"/>
              </a:solidFill>
            </a:endParaRPr>
          </a:p>
          <a:p>
            <a:pPr marL="0" indent="0" defTabSz="914400" eaLnBrk="0" fontAlgn="base" hangingPunct="0">
              <a:spcBef>
                <a:spcPct val="0"/>
              </a:spcBef>
              <a:spcAft>
                <a:spcPct val="0"/>
              </a:spcAft>
              <a:buClrTx/>
              <a:buNone/>
            </a:pPr>
            <a:endParaRPr lang="en-GB" altLang="en-US" sz="800" dirty="0">
              <a:solidFill>
                <a:srgbClr val="3A3A3A"/>
              </a:solidFill>
              <a:latin typeface="Helvetica" panose="020B0604020202020204" pitchFamily="34" charset="0"/>
              <a:ea typeface="Times New Roman" panose="02020603050405020304" pitchFamily="18" charset="0"/>
              <a:cs typeface="Times New Roman" panose="02020603050405020304" pitchFamily="18" charset="0"/>
            </a:endParaRPr>
          </a:p>
          <a:p>
            <a:pPr marL="0" indent="0" defTabSz="914400" eaLnBrk="0" fontAlgn="base" hangingPunct="0">
              <a:spcBef>
                <a:spcPct val="0"/>
              </a:spcBef>
              <a:spcAft>
                <a:spcPct val="0"/>
              </a:spcAft>
              <a:buClrTx/>
              <a:buNone/>
            </a:pPr>
            <a:endParaRPr lang="en-GB" altLang="en-US" sz="200" dirty="0">
              <a:solidFill>
                <a:schemeClr val="tx1"/>
              </a:solidFill>
            </a:endParaRPr>
          </a:p>
          <a:p>
            <a:pPr marL="0" indent="0" defTabSz="914400" eaLnBrk="0" fontAlgn="base" hangingPunct="0">
              <a:spcBef>
                <a:spcPct val="0"/>
              </a:spcBef>
              <a:spcAft>
                <a:spcPct val="0"/>
              </a:spcAft>
              <a:buClrTx/>
              <a:buNone/>
            </a:pPr>
            <a:endParaRPr lang="en-GB" altLang="en-US" sz="100" dirty="0">
              <a:solidFill>
                <a:schemeClr val="tx1"/>
              </a:solidFill>
            </a:endParaRPr>
          </a:p>
          <a:p>
            <a:pPr marL="0" lvl="0" indent="0" defTabSz="914400" eaLnBrk="0" fontAlgn="base" hangingPunct="0">
              <a:spcBef>
                <a:spcPct val="0"/>
              </a:spcBef>
              <a:spcAft>
                <a:spcPct val="0"/>
              </a:spcAft>
              <a:buClrTx/>
              <a:buNone/>
            </a:pPr>
            <a:endParaRPr lang="en-GB" altLang="en-US" sz="600" dirty="0">
              <a:solidFill>
                <a:schemeClr val="tx1"/>
              </a:solidFill>
            </a:endParaRPr>
          </a:p>
          <a:p>
            <a:endParaRPr lang="en-GB" dirty="0"/>
          </a:p>
        </p:txBody>
      </p:sp>
      <p:pic>
        <p:nvPicPr>
          <p:cNvPr id="3086" name="Picture 5" descr="Big Bertha, World War I">
            <a:extLst>
              <a:ext uri="{FF2B5EF4-FFF2-40B4-BE49-F238E27FC236}">
                <a16:creationId xmlns:a16="http://schemas.microsoft.com/office/drawing/2014/main" id="{712FF7C4-FD72-4CB6-A7C3-7ECD3846D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782" y="228602"/>
            <a:ext cx="3456709" cy="1891023"/>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4" descr="World War I: Fokker Triplane">
            <a:extLst>
              <a:ext uri="{FF2B5EF4-FFF2-40B4-BE49-F238E27FC236}">
                <a16:creationId xmlns:a16="http://schemas.microsoft.com/office/drawing/2014/main" id="{C1C89E41-879E-47C5-AC9A-FA6D7513E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782" y="2343514"/>
            <a:ext cx="3396580" cy="206625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3" descr="The Maxim MG 08 machine gun">
            <a:extLst>
              <a:ext uri="{FF2B5EF4-FFF2-40B4-BE49-F238E27FC236}">
                <a16:creationId xmlns:a16="http://schemas.microsoft.com/office/drawing/2014/main" id="{D5A99848-78A2-48EF-887C-8596F5B4B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179" y="4747335"/>
            <a:ext cx="2512763" cy="198224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2" descr="Phosgene and tear gas, World War I">
            <a:extLst>
              <a:ext uri="{FF2B5EF4-FFF2-40B4-BE49-F238E27FC236}">
                <a16:creationId xmlns:a16="http://schemas.microsoft.com/office/drawing/2014/main" id="{905B3F03-CA0A-4BB0-A13C-6919F54B4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31" y="4747335"/>
            <a:ext cx="2629914" cy="19829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 descr="Type 93 U-boat, World War I">
            <a:extLst>
              <a:ext uri="{FF2B5EF4-FFF2-40B4-BE49-F238E27FC236}">
                <a16:creationId xmlns:a16="http://schemas.microsoft.com/office/drawing/2014/main" id="{6E7981BD-508F-4970-80FB-0E8776BA1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4476" y="4747335"/>
            <a:ext cx="3208051" cy="19822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a:extLst>
              <a:ext uri="{FF2B5EF4-FFF2-40B4-BE49-F238E27FC236}">
                <a16:creationId xmlns:a16="http://schemas.microsoft.com/office/drawing/2014/main" id="{F6ED73CF-6D8E-4416-8882-450E5F0A88D8}"/>
              </a:ext>
            </a:extLst>
          </p:cNvPr>
          <p:cNvSpPr>
            <a:spLocks noChangeArrowheads="1"/>
          </p:cNvSpPr>
          <p:nvPr/>
        </p:nvSpPr>
        <p:spPr bwMode="auto">
          <a:xfrm>
            <a:off x="0" y="-1571891"/>
            <a:ext cx="184731"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000" b="0" i="0" u="none" strike="noStrike" cap="none" normalizeH="0" baseline="0" dirty="0">
              <a:ln>
                <a:noFill/>
              </a:ln>
              <a:solidFill>
                <a:schemeClr val="tx1"/>
              </a:solidFill>
              <a:effectLst/>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000" dirty="0">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000" b="0" i="0" u="none" strike="noStrike" cap="none" normalizeH="0" baseline="0" dirty="0">
              <a:ln>
                <a:noFill/>
              </a:ln>
              <a:solidFill>
                <a:schemeClr val="tx1"/>
              </a:solidFill>
              <a:effectLst/>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000" dirty="0">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000" b="0" i="0" u="none" strike="noStrike" cap="none" normalizeH="0" baseline="0" dirty="0">
              <a:ln>
                <a:noFill/>
              </a:ln>
              <a:solidFill>
                <a:schemeClr val="tx1"/>
              </a:solidFill>
              <a:effectLst/>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000" dirty="0">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000" b="0" i="0" u="none" strike="noStrike" cap="none" normalizeH="0" baseline="0" dirty="0">
              <a:ln>
                <a:noFill/>
              </a:ln>
              <a:solidFill>
                <a:schemeClr val="tx1"/>
              </a:solidFill>
              <a:effectLst/>
              <a:latin typeface="inheri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16">
            <a:extLst>
              <a:ext uri="{FF2B5EF4-FFF2-40B4-BE49-F238E27FC236}">
                <a16:creationId xmlns:a16="http://schemas.microsoft.com/office/drawing/2014/main" id="{D62443FC-1975-4289-B891-B3AB802A2802}"/>
              </a:ext>
            </a:extLst>
          </p:cNvPr>
          <p:cNvSpPr>
            <a:spLocks noChangeArrowheads="1"/>
          </p:cNvSpPr>
          <p:nvPr/>
        </p:nvSpPr>
        <p:spPr bwMode="auto">
          <a:xfrm>
            <a:off x="0" y="3815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7">
            <a:extLst>
              <a:ext uri="{FF2B5EF4-FFF2-40B4-BE49-F238E27FC236}">
                <a16:creationId xmlns:a16="http://schemas.microsoft.com/office/drawing/2014/main" id="{E75095E3-7E5C-42CD-8C63-F44306A40DCA}"/>
              </a:ext>
            </a:extLst>
          </p:cNvPr>
          <p:cNvSpPr>
            <a:spLocks noChangeArrowheads="1"/>
          </p:cNvSpPr>
          <p:nvPr/>
        </p:nvSpPr>
        <p:spPr bwMode="auto">
          <a:xfrm>
            <a:off x="0" y="729245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8">
            <a:extLst>
              <a:ext uri="{FF2B5EF4-FFF2-40B4-BE49-F238E27FC236}">
                <a16:creationId xmlns:a16="http://schemas.microsoft.com/office/drawing/2014/main" id="{16BF74EF-74FE-44C9-91C8-8D2227E5D051}"/>
              </a:ext>
            </a:extLst>
          </p:cNvPr>
          <p:cNvSpPr>
            <a:spLocks noChangeArrowheads="1"/>
          </p:cNvSpPr>
          <p:nvPr/>
        </p:nvSpPr>
        <p:spPr bwMode="auto">
          <a:xfrm>
            <a:off x="0" y="104452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0">
            <a:extLst>
              <a:ext uri="{FF2B5EF4-FFF2-40B4-BE49-F238E27FC236}">
                <a16:creationId xmlns:a16="http://schemas.microsoft.com/office/drawing/2014/main" id="{19A76D3D-E986-4F77-8B84-7A61409A7548}"/>
              </a:ext>
            </a:extLst>
          </p:cNvPr>
          <p:cNvSpPr>
            <a:spLocks noChangeArrowheads="1"/>
          </p:cNvSpPr>
          <p:nvPr/>
        </p:nvSpPr>
        <p:spPr bwMode="auto">
          <a:xfrm>
            <a:off x="0" y="19088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a:ln>
                  <a:noFill/>
                </a:ln>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The Type 93 U-boat was one of the most lethal weapons used during the First World War by the Imperial German Navy.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F6F1E79-AEBA-4858-BC61-C2655D985BCD}"/>
              </a:ext>
            </a:extLst>
          </p:cNvPr>
          <p:cNvSpPr txBox="1"/>
          <p:nvPr/>
        </p:nvSpPr>
        <p:spPr>
          <a:xfrm>
            <a:off x="8682527" y="4614729"/>
            <a:ext cx="3743358" cy="2031325"/>
          </a:xfrm>
          <a:prstGeom prst="rect">
            <a:avLst/>
          </a:prstGeom>
          <a:noFill/>
        </p:spPr>
        <p:txBody>
          <a:bodyPr wrap="square" rtlCol="0">
            <a:spAutoFit/>
          </a:bodyPr>
          <a:lstStyle/>
          <a:p>
            <a:r>
              <a:rPr lang="en-GB" dirty="0"/>
              <a:t>It’s estimated that over 9.9 million military personnel were killed in World War 1.</a:t>
            </a:r>
          </a:p>
          <a:p>
            <a:r>
              <a:rPr lang="en-GB" dirty="0"/>
              <a:t>It’s estimated that over 7.7 million civilians were killed in World War 1.</a:t>
            </a:r>
          </a:p>
          <a:p>
            <a:endParaRPr lang="en-GB" dirty="0"/>
          </a:p>
        </p:txBody>
      </p:sp>
    </p:spTree>
    <p:extLst>
      <p:ext uri="{BB962C8B-B14F-4D97-AF65-F5344CB8AC3E}">
        <p14:creationId xmlns:p14="http://schemas.microsoft.com/office/powerpoint/2010/main" val="355803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4975-1ECA-4804-B888-EB82EB279645}"/>
              </a:ext>
            </a:extLst>
          </p:cNvPr>
          <p:cNvSpPr>
            <a:spLocks noGrp="1"/>
          </p:cNvSpPr>
          <p:nvPr>
            <p:ph type="title"/>
          </p:nvPr>
        </p:nvSpPr>
        <p:spPr>
          <a:xfrm>
            <a:off x="2643258" y="179494"/>
            <a:ext cx="8911687" cy="793629"/>
          </a:xfrm>
        </p:spPr>
        <p:txBody>
          <a:bodyPr/>
          <a:lstStyle/>
          <a:p>
            <a:r>
              <a:rPr lang="en-GB" dirty="0"/>
              <a:t>Animals helping in WW1</a:t>
            </a:r>
          </a:p>
        </p:txBody>
      </p:sp>
      <p:sp>
        <p:nvSpPr>
          <p:cNvPr id="3" name="Content Placeholder 2">
            <a:extLst>
              <a:ext uri="{FF2B5EF4-FFF2-40B4-BE49-F238E27FC236}">
                <a16:creationId xmlns:a16="http://schemas.microsoft.com/office/drawing/2014/main" id="{F33D8DBB-FF10-47D4-8AA6-51A2359B38C9}"/>
              </a:ext>
            </a:extLst>
          </p:cNvPr>
          <p:cNvSpPr>
            <a:spLocks noGrp="1"/>
          </p:cNvSpPr>
          <p:nvPr>
            <p:ph sz="half" idx="1"/>
          </p:nvPr>
        </p:nvSpPr>
        <p:spPr>
          <a:xfrm>
            <a:off x="192711" y="719269"/>
            <a:ext cx="6417814" cy="4146345"/>
          </a:xfrm>
        </p:spPr>
        <p:txBody>
          <a:bodyPr>
            <a:normAutofit fontScale="25000" lnSpcReduction="20000"/>
          </a:bodyPr>
          <a:lstStyle/>
          <a:p>
            <a:r>
              <a:rPr lang="en-GB" sz="4800" b="1" dirty="0">
                <a:latin typeface="Comic Sans MS" panose="030F0702030302020204" pitchFamily="66" charset="0"/>
              </a:rPr>
              <a:t>Pigeons</a:t>
            </a:r>
            <a:endParaRPr lang="en-GB" sz="4800" dirty="0">
              <a:latin typeface="Comic Sans MS" panose="030F0702030302020204" pitchFamily="66" charset="0"/>
            </a:endParaRPr>
          </a:p>
          <a:p>
            <a:pPr marL="0" indent="0">
              <a:buNone/>
            </a:pPr>
            <a:r>
              <a:rPr lang="en-GB" sz="4800" dirty="0">
                <a:latin typeface="Comic Sans MS" panose="030F0702030302020204" pitchFamily="66" charset="0"/>
              </a:rPr>
              <a:t>Pigeons played a crucial role in communication during World War I because of their speed and ability to fly at great heights. Their homing instincts also made pigeons extremely reliable and capable messengers—they could easily find their way back to their loft. Both the Allied and the Central Powers used tens of thousands of homing pigeons to send messages between military detachments.</a:t>
            </a:r>
          </a:p>
          <a:p>
            <a:r>
              <a:rPr lang="en-GB" sz="4800" b="1" dirty="0">
                <a:latin typeface="Comic Sans MS" panose="030F0702030302020204" pitchFamily="66" charset="0"/>
              </a:rPr>
              <a:t>Dogs</a:t>
            </a:r>
            <a:endParaRPr lang="en-GB" sz="4800" dirty="0">
              <a:latin typeface="Comic Sans MS" panose="030F0702030302020204" pitchFamily="66" charset="0"/>
            </a:endParaRPr>
          </a:p>
          <a:p>
            <a:pPr marL="0" indent="0">
              <a:buNone/>
            </a:pPr>
            <a:r>
              <a:rPr lang="en-GB" sz="4800" dirty="0">
                <a:latin typeface="Comic Sans MS" panose="030F0702030302020204" pitchFamily="66" charset="0"/>
              </a:rPr>
              <a:t>Like homing pigeons, Allied and Central Powers used dogs as messengers during World War I. Dogs could easily and much more subtly navigate trenches and battlefields than soldiers could, thus making them ideal ground messengers.</a:t>
            </a:r>
          </a:p>
          <a:p>
            <a:pPr marL="0" indent="0">
              <a:buNone/>
            </a:pPr>
            <a:r>
              <a:rPr lang="en-GB" sz="4800" dirty="0">
                <a:latin typeface="Comic Sans MS" panose="030F0702030302020204" pitchFamily="66" charset="0"/>
              </a:rPr>
              <a:t>Dogs also served in several other capacities—for example, their keen sense of smell made them perfectly suited to finding wounded soldiers on the battlefield and in the trenches. This sense of smell, combined with dogs' excellent hearing, allowed them to serve as effective guards and scouts, particularly when it came to detecting nearby enemies. Man's best friend also filled the simple but essential need for comfort and companionship during times of great distress. </a:t>
            </a:r>
          </a:p>
          <a:p>
            <a:r>
              <a:rPr lang="en-GB" sz="4800" b="1" dirty="0">
                <a:latin typeface="Comic Sans MS" panose="030F0702030302020204" pitchFamily="66" charset="0"/>
              </a:rPr>
              <a:t>Horses and Mules</a:t>
            </a:r>
            <a:endParaRPr lang="en-GB" sz="4800" dirty="0">
              <a:latin typeface="Comic Sans MS" panose="030F0702030302020204" pitchFamily="66" charset="0"/>
            </a:endParaRPr>
          </a:p>
          <a:p>
            <a:pPr marL="0" indent="0">
              <a:buNone/>
            </a:pPr>
            <a:r>
              <a:rPr lang="en-GB" sz="4800" dirty="0">
                <a:latin typeface="Comic Sans MS" panose="030F0702030302020204" pitchFamily="66" charset="0"/>
              </a:rPr>
              <a:t>Dogs and pigeons played a crucial a role in World War I, but horses and mules are perhaps the animals most commonly associated with the Great War. </a:t>
            </a:r>
          </a:p>
          <a:p>
            <a:pPr marL="0" indent="0">
              <a:buNone/>
            </a:pPr>
            <a:r>
              <a:rPr lang="en-GB" sz="4800" dirty="0">
                <a:latin typeface="Comic Sans MS" panose="030F0702030302020204" pitchFamily="66" charset="0"/>
              </a:rPr>
              <a:t> They were used as beasts of burden to pull pieces of artillery, supply trains, and other materials. Horses also served as transportation for soldiers and as integral members of cavalry units. In fact, horses and their transportation capabilities were so important on the battlefields of the Great War that they were seen as the key to saving soldiers’ lives.</a:t>
            </a:r>
          </a:p>
          <a:p>
            <a:r>
              <a:rPr lang="en-GB" sz="4800" b="1" dirty="0">
                <a:latin typeface="Comic Sans MS" panose="030F0702030302020204" pitchFamily="66" charset="0"/>
              </a:rPr>
              <a:t>Slugs</a:t>
            </a:r>
            <a:endParaRPr lang="en-GB" sz="4800" dirty="0">
              <a:latin typeface="Comic Sans MS" panose="030F0702030302020204" pitchFamily="66" charset="0"/>
            </a:endParaRPr>
          </a:p>
          <a:p>
            <a:pPr marL="0" indent="0">
              <a:buNone/>
            </a:pPr>
            <a:r>
              <a:rPr lang="en-GB" sz="4800" dirty="0">
                <a:latin typeface="Comic Sans MS" panose="030F0702030302020204" pitchFamily="66" charset="0"/>
              </a:rPr>
              <a:t>By the time soldiers noticed the presence of mustard gas on the battlefield, it was often too late. </a:t>
            </a:r>
            <a:r>
              <a:rPr lang="en-GB" sz="4800" u="sng" dirty="0" err="1">
                <a:latin typeface="Comic Sans MS" panose="030F0702030302020204" pitchFamily="66" charset="0"/>
                <a:hlinkClick r:id="rId2"/>
              </a:rPr>
              <a:t>Dr.</a:t>
            </a:r>
            <a:r>
              <a:rPr lang="en-GB" sz="4800" u="sng" dirty="0">
                <a:latin typeface="Comic Sans MS" panose="030F0702030302020204" pitchFamily="66" charset="0"/>
                <a:hlinkClick r:id="rId2"/>
              </a:rPr>
              <a:t> Paul </a:t>
            </a:r>
            <a:r>
              <a:rPr lang="en-GB" sz="4800" u="sng" dirty="0" err="1">
                <a:latin typeface="Comic Sans MS" panose="030F0702030302020204" pitchFamily="66" charset="0"/>
                <a:hlinkClick r:id="rId2"/>
              </a:rPr>
              <a:t>Bartsch</a:t>
            </a:r>
            <a:r>
              <a:rPr lang="en-GB" sz="4800" dirty="0">
                <a:latin typeface="Comic Sans MS" panose="030F0702030302020204" pitchFamily="66" charset="0"/>
              </a:rPr>
              <a:t> of the Division of </a:t>
            </a:r>
            <a:r>
              <a:rPr lang="en-GB" sz="4800" dirty="0" err="1">
                <a:latin typeface="Comic Sans MS" panose="030F0702030302020204" pitchFamily="66" charset="0"/>
              </a:rPr>
              <a:t>Mollusks</a:t>
            </a:r>
            <a:r>
              <a:rPr lang="en-GB" sz="4800" dirty="0">
                <a:latin typeface="Comic Sans MS" panose="030F0702030302020204" pitchFamily="66" charset="0"/>
              </a:rPr>
              <a:t> in the U.S. National Museum (now the National Museum of Natural History) discovered that slugs could detect mustard gas well before humans could. The slugs would visibly indicate their discomfort by closing their breathing pores and compressing their bodies, and soldiers in the trenches would quickly put on their gas masks to protect themselves from harmful levels of gas. The "slug brigade" ended up saving many lives. </a:t>
            </a:r>
          </a:p>
          <a:p>
            <a:endParaRPr lang="en-GB" dirty="0"/>
          </a:p>
        </p:txBody>
      </p:sp>
      <p:pic>
        <p:nvPicPr>
          <p:cNvPr id="5122" name="Picture 2" descr="Animals in War Memorial - Hyde Park - The Royal Parks">
            <a:extLst>
              <a:ext uri="{FF2B5EF4-FFF2-40B4-BE49-F238E27FC236}">
                <a16:creationId xmlns:a16="http://schemas.microsoft.com/office/drawing/2014/main" id="{576BD0F6-E96C-417E-96AD-31F698CF2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239" y="1056249"/>
            <a:ext cx="4683488" cy="30169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5 Animals That Went To War | Imperial War Museums">
            <a:extLst>
              <a:ext uri="{FF2B5EF4-FFF2-40B4-BE49-F238E27FC236}">
                <a16:creationId xmlns:a16="http://schemas.microsoft.com/office/drawing/2014/main" id="{3847D4AC-9777-4E5D-836F-3B392BBFA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937" y="4221017"/>
            <a:ext cx="4120771" cy="226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6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DE1D-0C01-48F3-B882-3133A966E9AE}"/>
              </a:ext>
            </a:extLst>
          </p:cNvPr>
          <p:cNvSpPr>
            <a:spLocks noGrp="1"/>
          </p:cNvSpPr>
          <p:nvPr>
            <p:ph type="title"/>
          </p:nvPr>
        </p:nvSpPr>
        <p:spPr>
          <a:xfrm>
            <a:off x="1767176" y="286327"/>
            <a:ext cx="8915399" cy="1209964"/>
          </a:xfrm>
        </p:spPr>
        <p:txBody>
          <a:bodyPr/>
          <a:lstStyle/>
          <a:p>
            <a:r>
              <a:rPr lang="en-GB" dirty="0"/>
              <a:t>America Join The War</a:t>
            </a:r>
          </a:p>
        </p:txBody>
      </p:sp>
      <p:sp>
        <p:nvSpPr>
          <p:cNvPr id="3" name="Text Placeholder 2">
            <a:extLst>
              <a:ext uri="{FF2B5EF4-FFF2-40B4-BE49-F238E27FC236}">
                <a16:creationId xmlns:a16="http://schemas.microsoft.com/office/drawing/2014/main" id="{84C45833-9B21-48A7-9374-0A02485851BF}"/>
              </a:ext>
            </a:extLst>
          </p:cNvPr>
          <p:cNvSpPr>
            <a:spLocks noGrp="1"/>
          </p:cNvSpPr>
          <p:nvPr>
            <p:ph type="body" idx="1"/>
          </p:nvPr>
        </p:nvSpPr>
        <p:spPr>
          <a:xfrm>
            <a:off x="612397" y="1208015"/>
            <a:ext cx="9636070" cy="4412609"/>
          </a:xfrm>
        </p:spPr>
        <p:txBody>
          <a:bodyPr>
            <a:noAutofit/>
          </a:bodyPr>
          <a:lstStyle/>
          <a:p>
            <a:r>
              <a:rPr lang="en-GB" b="1" dirty="0">
                <a:latin typeface="Comic Sans MS" panose="030F0702030302020204" pitchFamily="66" charset="0"/>
              </a:rPr>
              <a:t>The U.S.</a:t>
            </a:r>
            <a:r>
              <a:rPr lang="en-GB" dirty="0">
                <a:latin typeface="Comic Sans MS" panose="030F0702030302020204" pitchFamily="66" charset="0"/>
              </a:rPr>
              <a:t> entered </a:t>
            </a:r>
            <a:r>
              <a:rPr lang="en-GB" b="1" dirty="0">
                <a:latin typeface="Comic Sans MS" panose="030F0702030302020204" pitchFamily="66" charset="0"/>
              </a:rPr>
              <a:t>World War</a:t>
            </a:r>
            <a:r>
              <a:rPr lang="en-GB" dirty="0">
                <a:latin typeface="Comic Sans MS" panose="030F0702030302020204" pitchFamily="66" charset="0"/>
              </a:rPr>
              <a:t> I because Germany embarked on a deadly gamble. Germany sank many </a:t>
            </a:r>
            <a:r>
              <a:rPr lang="en-GB" b="1" dirty="0">
                <a:latin typeface="Comic Sans MS" panose="030F0702030302020204" pitchFamily="66" charset="0"/>
              </a:rPr>
              <a:t>American</a:t>
            </a:r>
            <a:r>
              <a:rPr lang="en-GB" dirty="0">
                <a:latin typeface="Comic Sans MS" panose="030F0702030302020204" pitchFamily="66" charset="0"/>
              </a:rPr>
              <a:t> merchant ships around the British Isles which prompted the </a:t>
            </a:r>
            <a:r>
              <a:rPr lang="en-GB" b="1" dirty="0">
                <a:latin typeface="Comic Sans MS" panose="030F0702030302020204" pitchFamily="66" charset="0"/>
              </a:rPr>
              <a:t>American</a:t>
            </a:r>
            <a:r>
              <a:rPr lang="en-GB" dirty="0">
                <a:latin typeface="Comic Sans MS" panose="030F0702030302020204" pitchFamily="66" charset="0"/>
              </a:rPr>
              <a:t> entry into the </a:t>
            </a:r>
            <a:r>
              <a:rPr lang="en-GB" b="1" dirty="0">
                <a:latin typeface="Comic Sans MS" panose="030F0702030302020204" pitchFamily="66" charset="0"/>
              </a:rPr>
              <a:t>war</a:t>
            </a:r>
            <a:r>
              <a:rPr lang="en-GB" dirty="0">
                <a:latin typeface="Comic Sans MS" panose="030F0702030302020204" pitchFamily="66" charset="0"/>
              </a:rPr>
              <a:t>.</a:t>
            </a:r>
          </a:p>
          <a:p>
            <a:endParaRPr lang="en-GB" dirty="0">
              <a:latin typeface="Comic Sans MS" panose="030F0702030302020204" pitchFamily="66" charset="0"/>
            </a:endParaRPr>
          </a:p>
          <a:p>
            <a:r>
              <a:rPr lang="en-GB" dirty="0">
                <a:latin typeface="Comic Sans MS" panose="030F0702030302020204" pitchFamily="66" charset="0"/>
              </a:rPr>
              <a:t>After the first American troops landed in Europe in June 1917 the involvement of the United States escalated rapidly. By the end of the war in November 1918 10,000 American troops were arriving in France every day. Questions have been asked by historians as to how effective the United States forces were on the battle field, but acknowledge that the simple replenishment of the numbers of allied forces at the front had a significant impact. At the close of the war 53,402 Americans had been killed in combat and over 200,000 had been wounded. The entry of the United States meant that President Wilson was able to play a key role in the peace talks at Versailles that would redraw the map of Europe, and it is clear that wartime manufacturing greatly benefitted the American economy.</a:t>
            </a:r>
          </a:p>
        </p:txBody>
      </p:sp>
      <p:pic>
        <p:nvPicPr>
          <p:cNvPr id="8" name="Picture 7">
            <a:extLst>
              <a:ext uri="{FF2B5EF4-FFF2-40B4-BE49-F238E27FC236}">
                <a16:creationId xmlns:a16="http://schemas.microsoft.com/office/drawing/2014/main" id="{B9DD0A98-E748-471A-BDC4-D4F5E4E83FDB}"/>
              </a:ext>
            </a:extLst>
          </p:cNvPr>
          <p:cNvPicPr>
            <a:picLocks noChangeAspect="1"/>
          </p:cNvPicPr>
          <p:nvPr/>
        </p:nvPicPr>
        <p:blipFill>
          <a:blip r:embed="rId2"/>
          <a:stretch>
            <a:fillRect/>
          </a:stretch>
        </p:blipFill>
        <p:spPr>
          <a:xfrm>
            <a:off x="5507759" y="5296910"/>
            <a:ext cx="3305175" cy="1381125"/>
          </a:xfrm>
          <a:prstGeom prst="rect">
            <a:avLst/>
          </a:prstGeom>
        </p:spPr>
      </p:pic>
    </p:spTree>
    <p:extLst>
      <p:ext uri="{BB962C8B-B14F-4D97-AF65-F5344CB8AC3E}">
        <p14:creationId xmlns:p14="http://schemas.microsoft.com/office/powerpoint/2010/main" val="85814365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254</TotalTime>
  <Words>779</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Century Gothic</vt:lpstr>
      <vt:lpstr>Comic Sans MS</vt:lpstr>
      <vt:lpstr>Helvetica</vt:lpstr>
      <vt:lpstr>inherit</vt:lpstr>
      <vt:lpstr>Roboto</vt:lpstr>
      <vt:lpstr>Times New Roman</vt:lpstr>
      <vt:lpstr>Wingdings 3</vt:lpstr>
      <vt:lpstr>Wisp</vt:lpstr>
      <vt:lpstr>World War 1</vt:lpstr>
      <vt:lpstr>Contents</vt:lpstr>
      <vt:lpstr>Introduction</vt:lpstr>
      <vt:lpstr>Maps of the World  during WW1</vt:lpstr>
      <vt:lpstr>Trenches </vt:lpstr>
      <vt:lpstr>Battles</vt:lpstr>
      <vt:lpstr>Top 10 Deadliest Weapons of World War 1 </vt:lpstr>
      <vt:lpstr>Animals helping in WW1</vt:lpstr>
      <vt:lpstr>America Join The War</vt:lpstr>
      <vt:lpstr>The War is Over!!</vt:lpstr>
      <vt:lpstr>Conclusion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Aerobic ENDURANCE</dc:title>
  <dc:creator>Joshua McParland</dc:creator>
  <cp:lastModifiedBy>Peter McDonnell</cp:lastModifiedBy>
  <cp:revision>27</cp:revision>
  <dcterms:created xsi:type="dcterms:W3CDTF">2020-01-30T11:03:55Z</dcterms:created>
  <dcterms:modified xsi:type="dcterms:W3CDTF">2021-01-31T20:10:48Z</dcterms:modified>
</cp:coreProperties>
</file>